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4" r:id="rId4"/>
  </p:sldMasterIdLst>
  <p:notesMasterIdLst>
    <p:notesMasterId r:id="rId15"/>
  </p:notesMasterIdLst>
  <p:handoutMasterIdLst>
    <p:handoutMasterId r:id="rId16"/>
  </p:handoutMasterIdLst>
  <p:sldIdLst>
    <p:sldId id="256" r:id="rId5"/>
    <p:sldId id="275" r:id="rId6"/>
    <p:sldId id="276" r:id="rId7"/>
    <p:sldId id="277" r:id="rId8"/>
    <p:sldId id="278" r:id="rId9"/>
    <p:sldId id="279" r:id="rId10"/>
    <p:sldId id="280" r:id="rId11"/>
    <p:sldId id="282" r:id="rId12"/>
    <p:sldId id="281" r:id="rId13"/>
    <p:sldId id="27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7743D5-9D5A-465D-A6BD-40828B1410EC}" v="7" dt="2023-11-06T15:53:26.2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033" autoAdjust="0"/>
  </p:normalViewPr>
  <p:slideViewPr>
    <p:cSldViewPr snapToGrid="0" snapToObjects="1">
      <p:cViewPr varScale="1">
        <p:scale>
          <a:sx n="95" d="100"/>
          <a:sy n="95" d="100"/>
        </p:scale>
        <p:origin x="163" y="72"/>
      </p:cViewPr>
      <p:guideLst>
        <p:guide orient="horz" pos="2160"/>
        <p:guide pos="3840"/>
      </p:guideLst>
    </p:cSldViewPr>
  </p:slideViewPr>
  <p:notesTextViewPr>
    <p:cViewPr>
      <p:scale>
        <a:sx n="1" d="1"/>
        <a:sy n="1" d="1"/>
      </p:scale>
      <p:origin x="0" y="0"/>
    </p:cViewPr>
  </p:notesTextViewPr>
  <p:notesViewPr>
    <p:cSldViewPr snapToGrid="0" snapToObjects="1">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37F2D40-DF92-4ADE-A761-CBF896599CA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74F42E9-55BA-437C-85B3-324B4E2BF2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D81A9-CFC2-4640-899E-DD3E177BE50A}" type="datetimeFigureOut">
              <a:rPr lang="en-US" smtClean="0"/>
              <a:t>11/6/2023</a:t>
            </a:fld>
            <a:endParaRPr lang="en-US" dirty="0"/>
          </a:p>
        </p:txBody>
      </p:sp>
      <p:sp>
        <p:nvSpPr>
          <p:cNvPr id="4" name="Footer Placeholder 3">
            <a:extLst>
              <a:ext uri="{FF2B5EF4-FFF2-40B4-BE49-F238E27FC236}">
                <a16:creationId xmlns:a16="http://schemas.microsoft.com/office/drawing/2014/main" id="{407DF0FD-84A5-462F-A0AC-B2CEF6020C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D85C710-014C-4C89-9B64-843B9863CEB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EC605DA-80A8-4B7B-B889-6C5700BB4CEA}" type="slidenum">
              <a:rPr lang="en-US" smtClean="0"/>
              <a:t>‹#›</a:t>
            </a:fld>
            <a:endParaRPr lang="en-US" dirty="0"/>
          </a:p>
        </p:txBody>
      </p:sp>
    </p:spTree>
    <p:extLst>
      <p:ext uri="{BB962C8B-B14F-4D97-AF65-F5344CB8AC3E}">
        <p14:creationId xmlns:p14="http://schemas.microsoft.com/office/powerpoint/2010/main" val="2166539220"/>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1E50F4-C55A-473A-A70B-4B042EF011A9}" type="datetimeFigureOut">
              <a:rPr lang="en-US" smtClean="0"/>
              <a:t>11/6/2023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544625-0ADF-4414-89A2-9E135F0C849F}" type="slidenum">
              <a:rPr lang="en-US" smtClean="0"/>
              <a:t>‹#›</a:t>
            </a:fld>
            <a:endParaRPr lang="en-US" dirty="0"/>
          </a:p>
        </p:txBody>
      </p:sp>
    </p:spTree>
    <p:extLst>
      <p:ext uri="{BB962C8B-B14F-4D97-AF65-F5344CB8AC3E}">
        <p14:creationId xmlns:p14="http://schemas.microsoft.com/office/powerpoint/2010/main" val="1122228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a:t>
            </a:fld>
            <a:endParaRPr lang="en-US" dirty="0"/>
          </a:p>
        </p:txBody>
      </p:sp>
    </p:spTree>
    <p:extLst>
      <p:ext uri="{BB962C8B-B14F-4D97-AF65-F5344CB8AC3E}">
        <p14:creationId xmlns:p14="http://schemas.microsoft.com/office/powerpoint/2010/main" val="3749808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10</a:t>
            </a:fld>
            <a:endParaRPr lang="en-US" dirty="0"/>
          </a:p>
        </p:txBody>
      </p:sp>
    </p:spTree>
    <p:extLst>
      <p:ext uri="{BB962C8B-B14F-4D97-AF65-F5344CB8AC3E}">
        <p14:creationId xmlns:p14="http://schemas.microsoft.com/office/powerpoint/2010/main" val="2048347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7DE6118-2437-4B30-8E3C-4D2BE6020583}" type="datetimeFigureOut">
              <a:rPr lang="en-US" smtClean="0"/>
              <a:pPr/>
              <a:t>11/6/2023</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2023250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11/6/2023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386312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498008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205053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178569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0441876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285960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2021260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47542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665461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0745802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11/6/2023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623104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t>11/6/2023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9872993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11/6/2023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2405505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7DE6118-2437-4B30-8E3C-4D2BE6020583}" type="datetimeFigureOut">
              <a:rPr lang="en-US" smtClean="0"/>
              <a:t>11/6/2023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293073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11/6/2023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140976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11/6/2023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179080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7DE6118-2437-4B30-8E3C-4D2BE6020583}" type="datetimeFigureOut">
              <a:rPr lang="en-US" smtClean="0"/>
              <a:pPr/>
              <a:t>11/6/2023</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645065765"/>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night sky with mountains far away on the horizon">
            <a:extLst>
              <a:ext uri="{FF2B5EF4-FFF2-40B4-BE49-F238E27FC236}">
                <a16:creationId xmlns:a16="http://schemas.microsoft.com/office/drawing/2014/main" id="{7C454B0C-0819-4D56-9275-BCE254DA659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0"/>
            <a:ext cx="12191980" cy="6115050"/>
          </a:xfrm>
          <a:prstGeom prst="rect">
            <a:avLst/>
          </a:prstGeom>
        </p:spPr>
      </p:pic>
      <p:sp>
        <p:nvSpPr>
          <p:cNvPr id="2" name="Title 1">
            <a:extLst>
              <a:ext uri="{FF2B5EF4-FFF2-40B4-BE49-F238E27FC236}">
                <a16:creationId xmlns:a16="http://schemas.microsoft.com/office/drawing/2014/main" id="{340C7600-5BA8-4A54-887F-74AF87750A31}"/>
              </a:ext>
            </a:extLst>
          </p:cNvPr>
          <p:cNvSpPr>
            <a:spLocks noGrp="1"/>
          </p:cNvSpPr>
          <p:nvPr>
            <p:ph type="ctrTitle"/>
          </p:nvPr>
        </p:nvSpPr>
        <p:spPr>
          <a:xfrm>
            <a:off x="3337560" y="1680632"/>
            <a:ext cx="5989320" cy="1405467"/>
          </a:xfrm>
        </p:spPr>
        <p:txBody>
          <a:bodyPr>
            <a:normAutofit fontScale="90000"/>
          </a:bodyPr>
          <a:lstStyle/>
          <a:p>
            <a:pPr algn="ctr"/>
            <a:br>
              <a:rPr lang="en-US" b="1" dirty="0"/>
            </a:br>
            <a:br>
              <a:rPr lang="en-US" b="1" dirty="0"/>
            </a:br>
            <a:br>
              <a:rPr lang="en-US" b="1" dirty="0"/>
            </a:br>
            <a:br>
              <a:rPr lang="en-US" b="1" dirty="0"/>
            </a:br>
            <a:br>
              <a:rPr lang="en-US" b="1" dirty="0"/>
            </a:br>
            <a:br>
              <a:rPr lang="en-US" b="1" dirty="0"/>
            </a:br>
            <a:r>
              <a:rPr lang="en-US" b="1" dirty="0"/>
              <a:t>WEB DESIGNING PROJECT </a:t>
            </a:r>
            <a:br>
              <a:rPr lang="en-US" b="1" dirty="0"/>
            </a:br>
            <a:r>
              <a:rPr lang="en-US" b="1" dirty="0"/>
              <a:t>TESLA CLONE WEBSITE</a:t>
            </a:r>
          </a:p>
        </p:txBody>
      </p:sp>
      <p:sp>
        <p:nvSpPr>
          <p:cNvPr id="3" name="Subtitle 2">
            <a:extLst>
              <a:ext uri="{FF2B5EF4-FFF2-40B4-BE49-F238E27FC236}">
                <a16:creationId xmlns:a16="http://schemas.microsoft.com/office/drawing/2014/main" id="{AE584786-6548-4BB4-95FD-977AD1F362C6}"/>
              </a:ext>
            </a:extLst>
          </p:cNvPr>
          <p:cNvSpPr>
            <a:spLocks noGrp="1"/>
          </p:cNvSpPr>
          <p:nvPr>
            <p:ph type="subTitle" idx="1"/>
          </p:nvPr>
        </p:nvSpPr>
        <p:spPr>
          <a:xfrm>
            <a:off x="3154680" y="4091940"/>
            <a:ext cx="8005445" cy="2289809"/>
          </a:xfrm>
        </p:spPr>
        <p:txBody>
          <a:bodyPr>
            <a:normAutofit/>
          </a:bodyPr>
          <a:lstStyle/>
          <a:p>
            <a:r>
              <a:rPr lang="en-US" dirty="0">
                <a:solidFill>
                  <a:schemeClr val="accent1">
                    <a:lumMod val="40000"/>
                    <a:lumOff val="60000"/>
                  </a:schemeClr>
                </a:solidFill>
              </a:rPr>
              <a:t>WELCOME TO THE WORLD OF TESLA WHER CAR MEETS TECHNOLOGY.</a:t>
            </a:r>
          </a:p>
          <a:p>
            <a:r>
              <a:rPr lang="en-US" dirty="0">
                <a:solidFill>
                  <a:schemeClr val="accent1">
                    <a:lumMod val="40000"/>
                    <a:lumOff val="60000"/>
                  </a:schemeClr>
                </a:solidFill>
              </a:rPr>
              <a:t>DISCOVER THE ELECTRICAL VEHICLE BEASTS THAT ARE TRENDY, GOOD LOOKING AND ENVIRONMENT FRIENDLY.</a:t>
            </a:r>
          </a:p>
          <a:p>
            <a:r>
              <a:rPr lang="en-US" dirty="0">
                <a:solidFill>
                  <a:schemeClr val="accent1">
                    <a:lumMod val="40000"/>
                    <a:lumOff val="60000"/>
                  </a:schemeClr>
                </a:solidFill>
              </a:rPr>
              <a:t>BY:</a:t>
            </a:r>
          </a:p>
          <a:p>
            <a:r>
              <a:rPr lang="en-US" dirty="0">
                <a:solidFill>
                  <a:schemeClr val="accent1">
                    <a:lumMod val="40000"/>
                    <a:lumOff val="60000"/>
                  </a:schemeClr>
                </a:solidFill>
              </a:rPr>
              <a:t>ANKIT KANDULNA		ANIKET KUMAR</a:t>
            </a:r>
          </a:p>
          <a:p>
            <a:r>
              <a:rPr lang="en-US" dirty="0">
                <a:solidFill>
                  <a:schemeClr val="accent1">
                    <a:lumMod val="40000"/>
                    <a:lumOff val="60000"/>
                  </a:schemeClr>
                </a:solidFill>
              </a:rPr>
              <a:t>(23/CS/060)			(23/CS/051)</a:t>
            </a:r>
          </a:p>
        </p:txBody>
      </p:sp>
    </p:spTree>
    <p:extLst>
      <p:ext uri="{BB962C8B-B14F-4D97-AF65-F5344CB8AC3E}">
        <p14:creationId xmlns:p14="http://schemas.microsoft.com/office/powerpoint/2010/main" val="3417721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ight spots">
            <a:extLst>
              <a:ext uri="{FF2B5EF4-FFF2-40B4-BE49-F238E27FC236}">
                <a16:creationId xmlns:a16="http://schemas.microsoft.com/office/drawing/2014/main" id="{20A520D0-11CF-4639-8537-F56A8A2FDCF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0" y="10"/>
            <a:ext cx="12191980" cy="6857990"/>
          </a:xfrm>
          <a:prstGeom prst="rect">
            <a:avLst/>
          </a:prstGeom>
        </p:spPr>
      </p:pic>
      <p:sp>
        <p:nvSpPr>
          <p:cNvPr id="2" name="Title 1">
            <a:extLst>
              <a:ext uri="{FF2B5EF4-FFF2-40B4-BE49-F238E27FC236}">
                <a16:creationId xmlns:a16="http://schemas.microsoft.com/office/drawing/2014/main" id="{D44BCB7C-A6FC-4118-9027-468ECFDE6455}"/>
              </a:ext>
            </a:extLst>
          </p:cNvPr>
          <p:cNvSpPr>
            <a:spLocks noGrp="1"/>
          </p:cNvSpPr>
          <p:nvPr>
            <p:ph type="ctrTitle"/>
          </p:nvPr>
        </p:nvSpPr>
        <p:spPr>
          <a:xfrm>
            <a:off x="4259262" y="890697"/>
            <a:ext cx="3673475" cy="971971"/>
          </a:xfrm>
        </p:spPr>
        <p:txBody>
          <a:bodyPr>
            <a:normAutofit/>
          </a:bodyPr>
          <a:lstStyle/>
          <a:p>
            <a:r>
              <a:rPr lang="en-US" dirty="0"/>
              <a:t>CONCLUSION</a:t>
            </a:r>
          </a:p>
        </p:txBody>
      </p:sp>
      <p:sp>
        <p:nvSpPr>
          <p:cNvPr id="4" name="TextBox 3">
            <a:extLst>
              <a:ext uri="{FF2B5EF4-FFF2-40B4-BE49-F238E27FC236}">
                <a16:creationId xmlns:a16="http://schemas.microsoft.com/office/drawing/2014/main" id="{4828EFBA-B7B1-97E8-08C6-FF73EFB6571A}"/>
              </a:ext>
            </a:extLst>
          </p:cNvPr>
          <p:cNvSpPr txBox="1"/>
          <p:nvPr/>
        </p:nvSpPr>
        <p:spPr>
          <a:xfrm>
            <a:off x="982980" y="2308860"/>
            <a:ext cx="10226040" cy="2308324"/>
          </a:xfrm>
          <a:prstGeom prst="rect">
            <a:avLst/>
          </a:prstGeom>
          <a:noFill/>
        </p:spPr>
        <p:txBody>
          <a:bodyPr wrap="square" rtlCol="0">
            <a:spAutoFit/>
          </a:bodyPr>
          <a:lstStyle/>
          <a:p>
            <a:endParaRPr lang="en-US" sz="2400" dirty="0">
              <a:latin typeface="Montserrat" panose="00000500000000000000" pitchFamily="2" charset="0"/>
            </a:endParaRPr>
          </a:p>
          <a:p>
            <a:endParaRPr lang="en-US" sz="2400" dirty="0">
              <a:latin typeface="Montserrat" panose="00000500000000000000" pitchFamily="2" charset="0"/>
            </a:endParaRPr>
          </a:p>
          <a:p>
            <a:endParaRPr lang="en-US" sz="2400" dirty="0">
              <a:latin typeface="Montserrat" panose="00000500000000000000" pitchFamily="2" charset="0"/>
            </a:endParaRPr>
          </a:p>
          <a:p>
            <a:r>
              <a:rPr lang="en-US" sz="2400" dirty="0">
                <a:latin typeface="Montserrat" panose="00000500000000000000" pitchFamily="2" charset="0"/>
              </a:rPr>
              <a:t>With its innovative features, stunning graphical user interface, and commitment to customer satisfaction, the Tesla Clone website aims to revolutionize online Car Delivery.</a:t>
            </a:r>
            <a:endParaRPr lang="en-IN" sz="2400" dirty="0">
              <a:latin typeface="Montserrat" panose="00000500000000000000" pitchFamily="2" charset="0"/>
            </a:endParaRPr>
          </a:p>
        </p:txBody>
      </p:sp>
    </p:spTree>
    <p:extLst>
      <p:ext uri="{BB962C8B-B14F-4D97-AF65-F5344CB8AC3E}">
        <p14:creationId xmlns:p14="http://schemas.microsoft.com/office/powerpoint/2010/main" val="29399308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6D59E-FE80-8B15-E9BF-401A74E2E982}"/>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CE4C76E5-EA9B-7E93-55C2-298936B5915D}"/>
              </a:ext>
            </a:extLst>
          </p:cNvPr>
          <p:cNvSpPr>
            <a:spLocks noGrp="1"/>
          </p:cNvSpPr>
          <p:nvPr>
            <p:ph idx="1"/>
          </p:nvPr>
        </p:nvSpPr>
        <p:spPr/>
        <p:txBody>
          <a:bodyPr/>
          <a:lstStyle/>
          <a:p>
            <a:r>
              <a:rPr lang="en-US" sz="2000" dirty="0">
                <a:latin typeface="Montserrat" pitchFamily="34" charset="0"/>
                <a:ea typeface="Montserrat" pitchFamily="34" charset="-122"/>
                <a:cs typeface="Montserrat" pitchFamily="34" charset="-120"/>
              </a:rPr>
              <a:t>The purpose of this report is to outline the development plan for a Tesla clone website. The objective is to create an online platform that mirrors the functionality and user experience of the original Tesla website, offering customers a seamless shopping experience while ensuring the website's security, responsiveness, and user-friendly interface.</a:t>
            </a:r>
            <a:endParaRPr lang="en-US" sz="2000" dirty="0"/>
          </a:p>
          <a:p>
            <a:endParaRPr lang="en-IN" dirty="0"/>
          </a:p>
        </p:txBody>
      </p:sp>
    </p:spTree>
    <p:extLst>
      <p:ext uri="{BB962C8B-B14F-4D97-AF65-F5344CB8AC3E}">
        <p14:creationId xmlns:p14="http://schemas.microsoft.com/office/powerpoint/2010/main" val="22026004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73402-5F7C-61A8-DBEB-81F69CB2EB51}"/>
              </a:ext>
            </a:extLst>
          </p:cNvPr>
          <p:cNvSpPr>
            <a:spLocks noGrp="1"/>
          </p:cNvSpPr>
          <p:nvPr>
            <p:ph type="title"/>
          </p:nvPr>
        </p:nvSpPr>
        <p:spPr/>
        <p:txBody>
          <a:bodyPr/>
          <a:lstStyle/>
          <a:p>
            <a:r>
              <a:rPr lang="en-IN" sz="3600" dirty="0"/>
              <a:t>PROJECT SCOPE</a:t>
            </a:r>
            <a:br>
              <a:rPr lang="en-US" sz="3600" dirty="0"/>
            </a:br>
            <a:endParaRPr lang="en-IN" dirty="0"/>
          </a:p>
        </p:txBody>
      </p:sp>
      <p:sp>
        <p:nvSpPr>
          <p:cNvPr id="3" name="Content Placeholder 2">
            <a:extLst>
              <a:ext uri="{FF2B5EF4-FFF2-40B4-BE49-F238E27FC236}">
                <a16:creationId xmlns:a16="http://schemas.microsoft.com/office/drawing/2014/main" id="{01619A2E-DE3E-74C5-EF77-18BC23FC7E5B}"/>
              </a:ext>
            </a:extLst>
          </p:cNvPr>
          <p:cNvSpPr>
            <a:spLocks noGrp="1"/>
          </p:cNvSpPr>
          <p:nvPr>
            <p:ph idx="1"/>
          </p:nvPr>
        </p:nvSpPr>
        <p:spPr/>
        <p:txBody>
          <a:bodyPr>
            <a:normAutofit/>
          </a:bodyPr>
          <a:lstStyle/>
          <a:p>
            <a:pPr marL="0" indent="0">
              <a:buNone/>
            </a:pPr>
            <a:r>
              <a:rPr lang="en-IN" sz="2800" dirty="0"/>
              <a:t>1. Mirrors the official TESLA website</a:t>
            </a:r>
          </a:p>
          <a:p>
            <a:pPr marL="0" indent="0">
              <a:buNone/>
            </a:pPr>
            <a:r>
              <a:rPr lang="en-IN" sz="2000" dirty="0"/>
              <a:t>	website that replicates the look and feel of  TESLA official website.</a:t>
            </a:r>
            <a:endParaRPr lang="en-IN" sz="2800" dirty="0"/>
          </a:p>
          <a:p>
            <a:pPr marL="0" indent="0">
              <a:buNone/>
            </a:pPr>
            <a:r>
              <a:rPr lang="en-IN" sz="2800" dirty="0"/>
              <a:t>2. Incorporate a User-Friendly</a:t>
            </a:r>
          </a:p>
          <a:p>
            <a:pPr marL="0" indent="0">
              <a:buNone/>
            </a:pPr>
            <a:r>
              <a:rPr lang="en-IN" sz="2800" dirty="0"/>
              <a:t>	</a:t>
            </a:r>
            <a:r>
              <a:rPr lang="en-IN" sz="2000" dirty="0"/>
              <a:t>interface and seamless navigation to enhance the user experience.</a:t>
            </a:r>
          </a:p>
          <a:p>
            <a:pPr marL="0" indent="0">
              <a:buNone/>
            </a:pPr>
            <a:r>
              <a:rPr lang="en-IN" sz="2800" dirty="0"/>
              <a:t>3. Integrate advance features</a:t>
            </a:r>
          </a:p>
          <a:p>
            <a:pPr marL="0" indent="0">
              <a:buNone/>
            </a:pPr>
            <a:r>
              <a:rPr lang="en-IN" sz="2000" dirty="0"/>
              <a:t>	such as personalized interior, 3-D view of car.</a:t>
            </a:r>
          </a:p>
        </p:txBody>
      </p:sp>
    </p:spTree>
    <p:extLst>
      <p:ext uri="{BB962C8B-B14F-4D97-AF65-F5344CB8AC3E}">
        <p14:creationId xmlns:p14="http://schemas.microsoft.com/office/powerpoint/2010/main" val="37666148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F9B7D-8617-5301-EB0B-7F79AFE11652}"/>
              </a:ext>
            </a:extLst>
          </p:cNvPr>
          <p:cNvSpPr>
            <a:spLocks noGrp="1"/>
          </p:cNvSpPr>
          <p:nvPr>
            <p:ph type="title"/>
          </p:nvPr>
        </p:nvSpPr>
        <p:spPr/>
        <p:txBody>
          <a:bodyPr/>
          <a:lstStyle/>
          <a:p>
            <a:r>
              <a:rPr lang="en-IN" dirty="0"/>
              <a:t>FEATURES AND FUNCTIONALITY</a:t>
            </a:r>
          </a:p>
        </p:txBody>
      </p:sp>
      <p:sp>
        <p:nvSpPr>
          <p:cNvPr id="3" name="Content Placeholder 2">
            <a:extLst>
              <a:ext uri="{FF2B5EF4-FFF2-40B4-BE49-F238E27FC236}">
                <a16:creationId xmlns:a16="http://schemas.microsoft.com/office/drawing/2014/main" id="{974E8B9D-B1AD-AC1F-B62D-2C152D350B66}"/>
              </a:ext>
            </a:extLst>
          </p:cNvPr>
          <p:cNvSpPr>
            <a:spLocks noGrp="1"/>
          </p:cNvSpPr>
          <p:nvPr>
            <p:ph sz="half" idx="1"/>
          </p:nvPr>
        </p:nvSpPr>
        <p:spPr/>
        <p:txBody>
          <a:bodyPr>
            <a:normAutofit/>
          </a:bodyPr>
          <a:lstStyle/>
          <a:p>
            <a:r>
              <a:rPr lang="en-IN" sz="2400" dirty="0"/>
              <a:t>LUXURY CARS</a:t>
            </a:r>
          </a:p>
          <a:p>
            <a:pPr marL="0" indent="0">
              <a:buNone/>
            </a:pPr>
            <a:r>
              <a:rPr lang="en-IN" sz="2400" dirty="0"/>
              <a:t>Explore an extensive range of luxury cars, AI driven with autopilot features.</a:t>
            </a:r>
          </a:p>
          <a:p>
            <a:r>
              <a:rPr lang="en-IN" sz="2400" dirty="0"/>
              <a:t>USER PROFILES</a:t>
            </a:r>
          </a:p>
          <a:p>
            <a:pPr marL="0" indent="0">
              <a:buNone/>
            </a:pPr>
            <a:r>
              <a:rPr lang="en-IN" sz="2400" dirty="0"/>
              <a:t>Allows the user to fill in account details and register.</a:t>
            </a:r>
          </a:p>
        </p:txBody>
      </p:sp>
      <p:sp>
        <p:nvSpPr>
          <p:cNvPr id="4" name="Content Placeholder 3">
            <a:extLst>
              <a:ext uri="{FF2B5EF4-FFF2-40B4-BE49-F238E27FC236}">
                <a16:creationId xmlns:a16="http://schemas.microsoft.com/office/drawing/2014/main" id="{0D8807D8-96DA-F4C6-9A64-3E826127F164}"/>
              </a:ext>
            </a:extLst>
          </p:cNvPr>
          <p:cNvSpPr>
            <a:spLocks noGrp="1"/>
          </p:cNvSpPr>
          <p:nvPr>
            <p:ph sz="half" idx="2"/>
          </p:nvPr>
        </p:nvSpPr>
        <p:spPr/>
        <p:txBody>
          <a:bodyPr>
            <a:normAutofit/>
          </a:bodyPr>
          <a:lstStyle/>
          <a:p>
            <a:r>
              <a:rPr lang="en-IN" sz="2400" dirty="0"/>
              <a:t>PERCEPTION</a:t>
            </a:r>
          </a:p>
          <a:p>
            <a:pPr marL="0" indent="0">
              <a:buNone/>
            </a:pPr>
            <a:r>
              <a:rPr lang="en-IN" sz="2400" dirty="0"/>
              <a:t>Gives the brief idea of the EV brand TESLA</a:t>
            </a:r>
          </a:p>
          <a:p>
            <a:r>
              <a:rPr lang="en-IN" sz="2400" dirty="0"/>
              <a:t>COMFORT</a:t>
            </a:r>
          </a:p>
          <a:p>
            <a:pPr marL="0" indent="0">
              <a:buNone/>
            </a:pPr>
            <a:r>
              <a:rPr lang="en-IN" sz="2400" dirty="0"/>
              <a:t>Eases customer’s lives as they can save time and energy by ordering online and customer support is available 24*7.</a:t>
            </a:r>
          </a:p>
        </p:txBody>
      </p:sp>
    </p:spTree>
    <p:extLst>
      <p:ext uri="{BB962C8B-B14F-4D97-AF65-F5344CB8AC3E}">
        <p14:creationId xmlns:p14="http://schemas.microsoft.com/office/powerpoint/2010/main" val="24949535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2DFE4-CB8B-9AA1-26ED-7246EB9C79D9}"/>
              </a:ext>
            </a:extLst>
          </p:cNvPr>
          <p:cNvSpPr>
            <a:spLocks noGrp="1"/>
          </p:cNvSpPr>
          <p:nvPr>
            <p:ph type="title"/>
          </p:nvPr>
        </p:nvSpPr>
        <p:spPr/>
        <p:txBody>
          <a:bodyPr/>
          <a:lstStyle/>
          <a:p>
            <a:r>
              <a:rPr lang="en-IN" dirty="0"/>
              <a:t>TECHNOLOGY USED</a:t>
            </a:r>
          </a:p>
        </p:txBody>
      </p:sp>
      <p:sp>
        <p:nvSpPr>
          <p:cNvPr id="3" name="Content Placeholder 2">
            <a:extLst>
              <a:ext uri="{FF2B5EF4-FFF2-40B4-BE49-F238E27FC236}">
                <a16:creationId xmlns:a16="http://schemas.microsoft.com/office/drawing/2014/main" id="{DC354A7E-5B20-38EF-33DE-76785A3F4E53}"/>
              </a:ext>
            </a:extLst>
          </p:cNvPr>
          <p:cNvSpPr>
            <a:spLocks noGrp="1"/>
          </p:cNvSpPr>
          <p:nvPr>
            <p:ph idx="1"/>
          </p:nvPr>
        </p:nvSpPr>
        <p:spPr/>
        <p:txBody>
          <a:bodyPr>
            <a:normAutofit fontScale="92500"/>
          </a:bodyPr>
          <a:lstStyle/>
          <a:p>
            <a:r>
              <a:rPr lang="en-IN" sz="2400" dirty="0"/>
              <a:t>HTML 5</a:t>
            </a:r>
          </a:p>
          <a:p>
            <a:pPr marL="0" indent="0">
              <a:buNone/>
            </a:pPr>
            <a:r>
              <a:rPr lang="en-US" sz="2400" dirty="0"/>
              <a:t>HTML5 is the latest version of the standard language for creating websites and web applications. It introduces new features, including multimedia support, enhanced semantics, and improved interactivity, enhancing web development capabilities.</a:t>
            </a:r>
            <a:endParaRPr lang="en-IN" sz="2400" dirty="0"/>
          </a:p>
          <a:p>
            <a:r>
              <a:rPr lang="en-IN" sz="2400" dirty="0"/>
              <a:t>CSS3</a:t>
            </a:r>
          </a:p>
          <a:p>
            <a:pPr marL="0" indent="0">
              <a:buNone/>
            </a:pPr>
            <a:r>
              <a:rPr lang="en-US" sz="2400" dirty="0"/>
              <a:t>CSS3, is the latest version of the CSS language. It enhances web design by offering advanced styling options, animations, transitions, responsive layouts, and flexible typography for creating visually appealing and responsive websites across various devices.</a:t>
            </a:r>
            <a:endParaRPr lang="en-IN" sz="2400" dirty="0"/>
          </a:p>
        </p:txBody>
      </p:sp>
    </p:spTree>
    <p:extLst>
      <p:ext uri="{BB962C8B-B14F-4D97-AF65-F5344CB8AC3E}">
        <p14:creationId xmlns:p14="http://schemas.microsoft.com/office/powerpoint/2010/main" val="30497589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08405-4A94-DF93-D85B-80B5DC3C12ED}"/>
              </a:ext>
            </a:extLst>
          </p:cNvPr>
          <p:cNvSpPr>
            <a:spLocks noGrp="1"/>
          </p:cNvSpPr>
          <p:nvPr>
            <p:ph type="title"/>
          </p:nvPr>
        </p:nvSpPr>
        <p:spPr/>
        <p:txBody>
          <a:bodyPr/>
          <a:lstStyle/>
          <a:p>
            <a:r>
              <a:rPr lang="en-IN" dirty="0"/>
              <a:t>HOME PAGE</a:t>
            </a:r>
          </a:p>
        </p:txBody>
      </p:sp>
      <p:pic>
        <p:nvPicPr>
          <p:cNvPr id="6" name="Content Placeholder 5">
            <a:extLst>
              <a:ext uri="{FF2B5EF4-FFF2-40B4-BE49-F238E27FC236}">
                <a16:creationId xmlns:a16="http://schemas.microsoft.com/office/drawing/2014/main" id="{C2E05F52-A558-1E91-949E-B4F30CF43D66}"/>
              </a:ext>
            </a:extLst>
          </p:cNvPr>
          <p:cNvPicPr>
            <a:picLocks noGrp="1" noChangeAspect="1"/>
          </p:cNvPicPr>
          <p:nvPr>
            <p:ph sz="half" idx="1"/>
          </p:nvPr>
        </p:nvPicPr>
        <p:blipFill>
          <a:blip r:embed="rId2"/>
          <a:stretch>
            <a:fillRect/>
          </a:stretch>
        </p:blipFill>
        <p:spPr>
          <a:xfrm>
            <a:off x="4831079" y="1305081"/>
            <a:ext cx="6675120" cy="3487053"/>
          </a:xfrm>
        </p:spPr>
      </p:pic>
      <p:sp>
        <p:nvSpPr>
          <p:cNvPr id="7" name="TextBox 6">
            <a:extLst>
              <a:ext uri="{FF2B5EF4-FFF2-40B4-BE49-F238E27FC236}">
                <a16:creationId xmlns:a16="http://schemas.microsoft.com/office/drawing/2014/main" id="{6E3BBAD7-33C5-635A-C9F2-3DC428968FB4}"/>
              </a:ext>
            </a:extLst>
          </p:cNvPr>
          <p:cNvSpPr txBox="1"/>
          <p:nvPr/>
        </p:nvSpPr>
        <p:spPr>
          <a:xfrm>
            <a:off x="468630" y="5097780"/>
            <a:ext cx="10515600" cy="923330"/>
          </a:xfrm>
          <a:prstGeom prst="rect">
            <a:avLst/>
          </a:prstGeom>
          <a:noFill/>
        </p:spPr>
        <p:txBody>
          <a:bodyPr wrap="square" rtlCol="0">
            <a:spAutoFit/>
          </a:bodyPr>
          <a:lstStyle/>
          <a:p>
            <a:r>
              <a:rPr lang="en-US" sz="1800" dirty="0">
                <a:latin typeface="Montserrat" pitchFamily="34" charset="0"/>
                <a:ea typeface="Montserrat" pitchFamily="34" charset="-122"/>
                <a:cs typeface="Montserrat" pitchFamily="34" charset="-120"/>
              </a:rPr>
              <a:t>Home Page is designed using html tags such as </a:t>
            </a:r>
            <a:r>
              <a:rPr lang="en-US" sz="1800" dirty="0" err="1">
                <a:latin typeface="Montserrat" pitchFamily="34" charset="0"/>
                <a:ea typeface="Montserrat" pitchFamily="34" charset="-122"/>
                <a:cs typeface="Montserrat" pitchFamily="34" charset="-120"/>
              </a:rPr>
              <a:t>img</a:t>
            </a:r>
            <a:r>
              <a:rPr lang="en-US" sz="1800" dirty="0">
                <a:latin typeface="Montserrat" pitchFamily="34" charset="0"/>
                <a:ea typeface="Montserrat" pitchFamily="34" charset="-122"/>
                <a:cs typeface="Montserrat" pitchFamily="34" charset="-120"/>
              </a:rPr>
              <a:t>, list, button, anchor and paragraph tag which later on are styled by CSS by changing the background-color, text-color, padding, margin and many other CSS Properties. </a:t>
            </a:r>
            <a:endParaRPr lang="en-IN" dirty="0"/>
          </a:p>
        </p:txBody>
      </p:sp>
    </p:spTree>
    <p:extLst>
      <p:ext uri="{BB962C8B-B14F-4D97-AF65-F5344CB8AC3E}">
        <p14:creationId xmlns:p14="http://schemas.microsoft.com/office/powerpoint/2010/main" val="30094230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625EE-2CC0-0519-EE91-54973F626B0A}"/>
              </a:ext>
            </a:extLst>
          </p:cNvPr>
          <p:cNvSpPr>
            <a:spLocks noGrp="1"/>
          </p:cNvSpPr>
          <p:nvPr>
            <p:ph type="title"/>
          </p:nvPr>
        </p:nvSpPr>
        <p:spPr/>
        <p:txBody>
          <a:bodyPr/>
          <a:lstStyle/>
          <a:p>
            <a:r>
              <a:rPr lang="en-IN" dirty="0"/>
              <a:t>DEMO DRIVE</a:t>
            </a:r>
          </a:p>
        </p:txBody>
      </p:sp>
      <p:pic>
        <p:nvPicPr>
          <p:cNvPr id="5" name="Content Placeholder 4">
            <a:extLst>
              <a:ext uri="{FF2B5EF4-FFF2-40B4-BE49-F238E27FC236}">
                <a16:creationId xmlns:a16="http://schemas.microsoft.com/office/drawing/2014/main" id="{A86C592C-9B6F-4F37-5656-80234617FF7B}"/>
              </a:ext>
            </a:extLst>
          </p:cNvPr>
          <p:cNvPicPr>
            <a:picLocks noGrp="1" noChangeAspect="1"/>
          </p:cNvPicPr>
          <p:nvPr>
            <p:ph idx="1"/>
          </p:nvPr>
        </p:nvPicPr>
        <p:blipFill>
          <a:blip r:embed="rId2"/>
          <a:stretch>
            <a:fillRect/>
          </a:stretch>
        </p:blipFill>
        <p:spPr>
          <a:xfrm>
            <a:off x="3394710" y="1017340"/>
            <a:ext cx="8111489" cy="4228959"/>
          </a:xfrm>
        </p:spPr>
      </p:pic>
      <p:sp>
        <p:nvSpPr>
          <p:cNvPr id="6" name="TextBox 5">
            <a:extLst>
              <a:ext uri="{FF2B5EF4-FFF2-40B4-BE49-F238E27FC236}">
                <a16:creationId xmlns:a16="http://schemas.microsoft.com/office/drawing/2014/main" id="{7B46F87C-69B5-0F52-008D-15D226AAD324}"/>
              </a:ext>
            </a:extLst>
          </p:cNvPr>
          <p:cNvSpPr txBox="1"/>
          <p:nvPr/>
        </p:nvSpPr>
        <p:spPr>
          <a:xfrm>
            <a:off x="685801" y="5246299"/>
            <a:ext cx="8023860" cy="369332"/>
          </a:xfrm>
          <a:prstGeom prst="rect">
            <a:avLst/>
          </a:prstGeom>
          <a:noFill/>
        </p:spPr>
        <p:txBody>
          <a:bodyPr wrap="square" rtlCol="0">
            <a:spAutoFit/>
          </a:bodyPr>
          <a:lstStyle/>
          <a:p>
            <a:r>
              <a:rPr lang="en-IN" dirty="0">
                <a:latin typeface="Montserrat" panose="00000500000000000000" pitchFamily="2" charset="0"/>
              </a:rPr>
              <a:t>The Demo Drive feature redirects the user to official Tesla’s Website.</a:t>
            </a:r>
          </a:p>
        </p:txBody>
      </p:sp>
    </p:spTree>
    <p:extLst>
      <p:ext uri="{BB962C8B-B14F-4D97-AF65-F5344CB8AC3E}">
        <p14:creationId xmlns:p14="http://schemas.microsoft.com/office/powerpoint/2010/main" val="3484594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18508-4A87-BA93-B528-F226A9D0124D}"/>
              </a:ext>
            </a:extLst>
          </p:cNvPr>
          <p:cNvSpPr>
            <a:spLocks noGrp="1"/>
          </p:cNvSpPr>
          <p:nvPr>
            <p:ph type="title"/>
          </p:nvPr>
        </p:nvSpPr>
        <p:spPr/>
        <p:txBody>
          <a:bodyPr/>
          <a:lstStyle/>
          <a:p>
            <a:r>
              <a:rPr lang="en-IN" dirty="0"/>
              <a:t>CUSTOMER SUPPORT</a:t>
            </a:r>
          </a:p>
        </p:txBody>
      </p:sp>
      <p:pic>
        <p:nvPicPr>
          <p:cNvPr id="5" name="Content Placeholder 4">
            <a:extLst>
              <a:ext uri="{FF2B5EF4-FFF2-40B4-BE49-F238E27FC236}">
                <a16:creationId xmlns:a16="http://schemas.microsoft.com/office/drawing/2014/main" id="{7DDEC513-A803-F552-CBDD-20F106B04F79}"/>
              </a:ext>
            </a:extLst>
          </p:cNvPr>
          <p:cNvPicPr>
            <a:picLocks noGrp="1" noChangeAspect="1"/>
          </p:cNvPicPr>
          <p:nvPr>
            <p:ph idx="1"/>
          </p:nvPr>
        </p:nvPicPr>
        <p:blipFill>
          <a:blip r:embed="rId2"/>
          <a:stretch>
            <a:fillRect/>
          </a:stretch>
        </p:blipFill>
        <p:spPr>
          <a:xfrm>
            <a:off x="3154679" y="1718469"/>
            <a:ext cx="8351519" cy="4062667"/>
          </a:xfrm>
        </p:spPr>
      </p:pic>
      <p:sp>
        <p:nvSpPr>
          <p:cNvPr id="6" name="TextBox 5">
            <a:extLst>
              <a:ext uri="{FF2B5EF4-FFF2-40B4-BE49-F238E27FC236}">
                <a16:creationId xmlns:a16="http://schemas.microsoft.com/office/drawing/2014/main" id="{15EA260B-A829-B3B8-4D32-794D6B1DB00F}"/>
              </a:ext>
            </a:extLst>
          </p:cNvPr>
          <p:cNvSpPr txBox="1"/>
          <p:nvPr/>
        </p:nvSpPr>
        <p:spPr>
          <a:xfrm>
            <a:off x="811530" y="5977890"/>
            <a:ext cx="10005696" cy="651510"/>
          </a:xfrm>
          <a:prstGeom prst="rect">
            <a:avLst/>
          </a:prstGeom>
          <a:noFill/>
        </p:spPr>
        <p:txBody>
          <a:bodyPr wrap="square" rtlCol="0">
            <a:spAutoFit/>
          </a:bodyPr>
          <a:lstStyle/>
          <a:p>
            <a:r>
              <a:rPr lang="en-IN" dirty="0">
                <a:latin typeface="Montserrat" panose="00000500000000000000" pitchFamily="2" charset="0"/>
              </a:rPr>
              <a:t>The Customer Support feature redirects you to customer support page through which you can customize your order.</a:t>
            </a:r>
          </a:p>
        </p:txBody>
      </p:sp>
    </p:spTree>
    <p:extLst>
      <p:ext uri="{BB962C8B-B14F-4D97-AF65-F5344CB8AC3E}">
        <p14:creationId xmlns:p14="http://schemas.microsoft.com/office/powerpoint/2010/main" val="19325168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D2E47-DA41-4B89-A749-A723F3DECEED}"/>
              </a:ext>
            </a:extLst>
          </p:cNvPr>
          <p:cNvSpPr>
            <a:spLocks noGrp="1"/>
          </p:cNvSpPr>
          <p:nvPr>
            <p:ph type="title"/>
          </p:nvPr>
        </p:nvSpPr>
        <p:spPr/>
        <p:txBody>
          <a:bodyPr/>
          <a:lstStyle/>
          <a:p>
            <a:r>
              <a:rPr lang="en-IN" dirty="0"/>
              <a:t>SHOP</a:t>
            </a:r>
          </a:p>
        </p:txBody>
      </p:sp>
      <p:pic>
        <p:nvPicPr>
          <p:cNvPr id="5" name="Content Placeholder 4">
            <a:extLst>
              <a:ext uri="{FF2B5EF4-FFF2-40B4-BE49-F238E27FC236}">
                <a16:creationId xmlns:a16="http://schemas.microsoft.com/office/drawing/2014/main" id="{AAEC9C30-42CF-BE7A-C8C0-FBD499882848}"/>
              </a:ext>
            </a:extLst>
          </p:cNvPr>
          <p:cNvPicPr>
            <a:picLocks noGrp="1" noChangeAspect="1"/>
          </p:cNvPicPr>
          <p:nvPr>
            <p:ph idx="1"/>
          </p:nvPr>
        </p:nvPicPr>
        <p:blipFill>
          <a:blip r:embed="rId2"/>
          <a:stretch>
            <a:fillRect/>
          </a:stretch>
        </p:blipFill>
        <p:spPr>
          <a:xfrm>
            <a:off x="2956560" y="609600"/>
            <a:ext cx="8549639" cy="4176855"/>
          </a:xfrm>
        </p:spPr>
      </p:pic>
      <p:sp>
        <p:nvSpPr>
          <p:cNvPr id="6" name="TextBox 5">
            <a:extLst>
              <a:ext uri="{FF2B5EF4-FFF2-40B4-BE49-F238E27FC236}">
                <a16:creationId xmlns:a16="http://schemas.microsoft.com/office/drawing/2014/main" id="{FBAF4E0A-C350-0B59-1CE2-0A088213BDB5}"/>
              </a:ext>
            </a:extLst>
          </p:cNvPr>
          <p:cNvSpPr txBox="1"/>
          <p:nvPr/>
        </p:nvSpPr>
        <p:spPr>
          <a:xfrm>
            <a:off x="685801" y="4906434"/>
            <a:ext cx="10131425" cy="646331"/>
          </a:xfrm>
          <a:prstGeom prst="rect">
            <a:avLst/>
          </a:prstGeom>
          <a:noFill/>
        </p:spPr>
        <p:txBody>
          <a:bodyPr wrap="square" rtlCol="0">
            <a:spAutoFit/>
          </a:bodyPr>
          <a:lstStyle/>
          <a:p>
            <a:r>
              <a:rPr lang="en-IN" dirty="0">
                <a:latin typeface="Montserrat" panose="00000500000000000000" pitchFamily="2" charset="0"/>
              </a:rPr>
              <a:t>The Shop feature enables you to explore more and buy extra accessories needed for car.</a:t>
            </a:r>
          </a:p>
        </p:txBody>
      </p:sp>
    </p:spTree>
    <p:extLst>
      <p:ext uri="{BB962C8B-B14F-4D97-AF65-F5344CB8AC3E}">
        <p14:creationId xmlns:p14="http://schemas.microsoft.com/office/powerpoint/2010/main" val="1080408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F08B90B-70ED-4539-9C14-FB2728D9064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E8D3305-1D9D-4BC8-A40F-6F8AE50BD7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D51BCB-0419-432E-B7F1-25548446A6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Future design</Template>
  <TotalTime>86</TotalTime>
  <Words>448</Words>
  <Application>Microsoft Office PowerPoint</Application>
  <PresentationFormat>Widescreen</PresentationFormat>
  <Paragraphs>44</Paragraphs>
  <Slides>10</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Montserrat</vt:lpstr>
      <vt:lpstr>Celestial</vt:lpstr>
      <vt:lpstr>      WEB DESIGNING PROJECT  TESLA CLONE WEBSITE</vt:lpstr>
      <vt:lpstr>INTRODUCTION</vt:lpstr>
      <vt:lpstr>PROJECT SCOPE </vt:lpstr>
      <vt:lpstr>FEATURES AND FUNCTIONALITY</vt:lpstr>
      <vt:lpstr>TECHNOLOGY USED</vt:lpstr>
      <vt:lpstr>HOME PAGE</vt:lpstr>
      <vt:lpstr>DEMO DRIVE</vt:lpstr>
      <vt:lpstr>CUSTOMER SUPPORT</vt:lpstr>
      <vt:lpstr>SHOP</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DESIGNING PROJECT  TESLA CLONE WEBSITE</dc:title>
  <dc:creator>Ankit Kandulna</dc:creator>
  <cp:lastModifiedBy>Ankit Kandulna</cp:lastModifiedBy>
  <cp:revision>2</cp:revision>
  <dcterms:created xsi:type="dcterms:W3CDTF">2023-11-06T14:27:56Z</dcterms:created>
  <dcterms:modified xsi:type="dcterms:W3CDTF">2023-11-06T15:54:50Z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